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2" r:id="rId2"/>
    <p:sldId id="271" r:id="rId3"/>
    <p:sldId id="273" r:id="rId4"/>
    <p:sldId id="274" r:id="rId5"/>
    <p:sldId id="268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75" d="100"/>
          <a:sy n="75" d="100"/>
        </p:scale>
        <p:origin x="1092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157C-A478-4241-A8A4-53F5B3806B1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794E-29A9-4DDF-8E07-2B66199A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8794E-29A9-4DDF-8E07-2B66199A80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4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D6C0-0658-48AD-A9AB-822BFA80AA45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199A-97C1-470E-8F4F-E85F2FD7D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12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9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96C7-5E1D-4CB1-BC2C-B695775FC5D7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8409-7F73-46C3-B62E-1321E6AB5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2365-13C1-4847-A32E-CC0BA5A6C921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63A9-6D4C-4DD4-9CD4-7A4E5267E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BB7C-DAD7-4AE7-860B-4BD2C1BBCC3D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0BFA-43B2-4FF4-8DAC-6BBFD024E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EED5-631D-412C-BD64-CAB795CD345F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D6DB-A5D1-4878-B2B5-46BBD0EC1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5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6342-6717-41A1-A3F0-253D0930C878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83ED-340D-4097-9899-B0FE52F23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FAD9-ECA9-4587-91AA-A09E38EFB07E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C056-D858-4B2E-AC74-E94295A9F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5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C6CF-C37A-446F-9D74-71BD34448F76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AD15-87E7-47D4-8FB3-142FD9CF7204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9528-D068-47E4-A4E0-48662457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5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D2CF-83FE-40A0-B976-75AD9922DF91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10B7-5C84-4FDB-A486-6A3D621DE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1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ECFC-2DE2-4518-A936-4320E8F3A03E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BA08-2DAC-4023-A4E4-AE126EC6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1D5B-E478-4908-935D-B57826607D30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5269-BBAD-4301-A6A9-C05170951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8BC0-2540-40CD-8904-1A530F399965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86D4-E4BD-42A5-AFB1-ADE54AC4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9979-CA9E-4DBD-A3EC-8B5A2153BD9C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BAB1-F9B3-4E18-8ABE-A9D17E3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133600"/>
            <a:ext cx="7345362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EDED0"/>
                </a:solidFill>
                <a:latin typeface="Brush Script MT" charset="0"/>
                <a:ea typeface="MS PGothic" pitchFamily="34" charset="-128"/>
              </a:defRPr>
            </a:lvl1pPr>
          </a:lstStyle>
          <a:p>
            <a:pPr>
              <a:defRPr/>
            </a:pPr>
            <a:fld id="{476C5F8A-E114-464A-BCF4-9893B35DE787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EDED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BB78104F-3D5F-4638-A141-B21E92EDC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 Black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24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DEDED0"/>
        </a:buClr>
        <a:buFont typeface="Arial" pitchFamily="34" charset="0"/>
        <a:buChar char="•"/>
        <a:defRPr sz="22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DEDED0"/>
        </a:buClr>
        <a:buFont typeface="Arial" pitchFamily="34" charset="0"/>
        <a:buChar char="•"/>
        <a:defRPr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ampton_logo_stacked_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098" y="410288"/>
            <a:ext cx="3029804" cy="140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E38643-21AE-3C2D-B36A-AA6677BE9C5F}"/>
              </a:ext>
            </a:extLst>
          </p:cNvPr>
          <p:cNvSpPr txBox="1"/>
          <p:nvPr/>
        </p:nvSpPr>
        <p:spPr>
          <a:xfrm>
            <a:off x="483078" y="1932972"/>
            <a:ext cx="79432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dia New" panose="020B0502040204020203" pitchFamily="34" charset="-34"/>
                <a:cs typeface="Cordia New" panose="020B0502040204020203" pitchFamily="34" charset="-34"/>
              </a:rPr>
              <a:t>196 Highway 980</a:t>
            </a:r>
          </a:p>
          <a:p>
            <a:pPr algn="ctr"/>
            <a:r>
              <a:rPr lang="en-US" sz="2000" dirty="0">
                <a:latin typeface="Cordia New" panose="020B0502040204020203" pitchFamily="34" charset="-34"/>
                <a:cs typeface="Cordia New" panose="020B0502040204020203" pitchFamily="34" charset="-34"/>
              </a:rPr>
              <a:t>Mena, Arkansas 71953</a:t>
            </a:r>
          </a:p>
          <a:p>
            <a:pPr algn="ctr"/>
            <a:r>
              <a:rPr lang="en-US" sz="2000" dirty="0">
                <a:latin typeface="Cordia New" panose="020B0502040204020203" pitchFamily="34" charset="-34"/>
                <a:cs typeface="Cordia New" panose="020B0502040204020203" pitchFamily="34" charset="-34"/>
              </a:rPr>
              <a:t>(479) 394-5290</a:t>
            </a:r>
          </a:p>
          <a:p>
            <a:pPr algn="ctr"/>
            <a:endParaRPr lang="en-US" sz="4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endParaRPr lang="en-US" sz="4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endParaRPr lang="en-US" sz="4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endParaRPr lang="en-US" sz="4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A Company dedicated to quality, integrity and our customers.</a:t>
            </a:r>
          </a:p>
        </p:txBody>
      </p:sp>
      <p:pic>
        <p:nvPicPr>
          <p:cNvPr id="5" name="Picture 4" descr="A picture containing sky, plane, outdoor, road&#10;&#10;Description automatically generated">
            <a:extLst>
              <a:ext uri="{FF2B5EF4-FFF2-40B4-BE49-F238E27FC236}">
                <a16:creationId xmlns:a16="http://schemas.microsoft.com/office/drawing/2014/main" id="{73E1B811-67ED-2637-4FC7-1619B4E9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58" y="3259936"/>
            <a:ext cx="4330861" cy="25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Tool Design and Development Capabilities</a:t>
            </a:r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8C46194-3184-49C1-70C1-EAE856BAC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09" t="13652" r="16968" b="27898"/>
          <a:stretch/>
        </p:blipFill>
        <p:spPr>
          <a:xfrm>
            <a:off x="1078302" y="2078966"/>
            <a:ext cx="6961517" cy="4063041"/>
          </a:xfrm>
        </p:spPr>
      </p:pic>
    </p:spTree>
    <p:extLst>
      <p:ext uri="{BB962C8B-B14F-4D97-AF65-F5344CB8AC3E}">
        <p14:creationId xmlns:p14="http://schemas.microsoft.com/office/powerpoint/2010/main" val="169686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Performance</a:t>
            </a:r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E4D73-FA0F-7AF3-D953-8C02CA77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791540"/>
            <a:ext cx="8501023" cy="9861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Hampton Aviation has been serving Prime Contractors supporting the US Government as a Heavy Maintenance Facility since 2003. Hampton Aviation expanded their work force, added a new 25,000 sq. ft. </a:t>
            </a:r>
            <a:r>
              <a:rPr lang="en-US" sz="1600" dirty="0"/>
              <a:t>maintenance</a:t>
            </a:r>
            <a:r>
              <a:rPr lang="en-US" sz="2000" dirty="0"/>
              <a:t> hangar and a new state of the art paint Facility to support the Army, Air Force &amp; Navy.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3FBA5-E209-7710-F840-A81611DD1419}"/>
              </a:ext>
            </a:extLst>
          </p:cNvPr>
          <p:cNvSpPr txBox="1"/>
          <p:nvPr/>
        </p:nvSpPr>
        <p:spPr>
          <a:xfrm>
            <a:off x="675887" y="4751767"/>
            <a:ext cx="1579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DynCorp</a:t>
            </a:r>
          </a:p>
          <a:p>
            <a:pPr algn="ctr"/>
            <a:r>
              <a:rPr lang="en-US" b="1" dirty="0"/>
              <a:t>2003 – 2011</a:t>
            </a:r>
          </a:p>
          <a:p>
            <a:pPr algn="ctr"/>
            <a:r>
              <a:rPr lang="en-US" sz="1400" dirty="0"/>
              <a:t>96 Aircraft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5DDBD-C9DB-C11D-3870-5BF828E3A8B8}"/>
              </a:ext>
            </a:extLst>
          </p:cNvPr>
          <p:cNvSpPr txBox="1"/>
          <p:nvPr/>
        </p:nvSpPr>
        <p:spPr>
          <a:xfrm>
            <a:off x="2870522" y="4331202"/>
            <a:ext cx="2569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L-3 Communications</a:t>
            </a:r>
          </a:p>
          <a:p>
            <a:pPr algn="ctr"/>
            <a:r>
              <a:rPr lang="en-US" b="1" dirty="0"/>
              <a:t>2012 - Present</a:t>
            </a:r>
          </a:p>
          <a:p>
            <a:pPr algn="ctr"/>
            <a:r>
              <a:rPr lang="en-US" sz="1400" dirty="0"/>
              <a:t>235 Aircraft</a:t>
            </a:r>
          </a:p>
          <a:p>
            <a:pPr algn="ctr"/>
            <a:r>
              <a:rPr lang="en-US" sz="1400" dirty="0"/>
              <a:t>35+ global support missions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29880-9AA9-7887-241A-07FF2ECDC40D}"/>
              </a:ext>
            </a:extLst>
          </p:cNvPr>
          <p:cNvSpPr txBox="1"/>
          <p:nvPr/>
        </p:nvSpPr>
        <p:spPr>
          <a:xfrm>
            <a:off x="5773741" y="4597879"/>
            <a:ext cx="2800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Northrop Grumman</a:t>
            </a:r>
          </a:p>
          <a:p>
            <a:pPr algn="ctr"/>
            <a:r>
              <a:rPr lang="en-US" b="1" dirty="0"/>
              <a:t>2018 – Present</a:t>
            </a:r>
          </a:p>
          <a:p>
            <a:pPr algn="ctr"/>
            <a:r>
              <a:rPr lang="en-US" sz="1400" dirty="0"/>
              <a:t>23 Aircraft</a:t>
            </a:r>
          </a:p>
        </p:txBody>
      </p:sp>
      <p:pic>
        <p:nvPicPr>
          <p:cNvPr id="13" name="Picture 12" descr="A picture containing text, indoor, ceiling, several&#10;&#10;Description automatically generated">
            <a:extLst>
              <a:ext uri="{FF2B5EF4-FFF2-40B4-BE49-F238E27FC236}">
                <a16:creationId xmlns:a16="http://schemas.microsoft.com/office/drawing/2014/main" id="{60660BE4-D6FC-01B5-97AD-B01EBB164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53" y="2791895"/>
            <a:ext cx="2810688" cy="1380307"/>
          </a:xfrm>
          <a:prstGeom prst="rect">
            <a:avLst/>
          </a:prstGeom>
        </p:spPr>
      </p:pic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0317E413-BE08-88B1-309D-4EB01B2B6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344" y="4245724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B10DB4E4-2153-A223-20D6-FA2B3581B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6270" y="4245724"/>
            <a:ext cx="2995877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D35D9C16-1838-14CA-7C7D-D5F3208E7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0148" y="4110555"/>
            <a:ext cx="2439923" cy="2032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08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Our Promise</a:t>
            </a:r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E4D73-FA0F-7AF3-D953-8C02CA77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20" y="1992702"/>
            <a:ext cx="7754156" cy="4620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Hampton Aviation specializes in heavy structural repair, maintenance, and modifications on any aircraft from piston singles to cabin class turbines.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With our proven combination of quality, cost effectiveness, and turn around time, we can confidently say that Hampton Aviation is unlike any other repair facility in the industry.</a:t>
            </a:r>
          </a:p>
          <a:p>
            <a:pPr marL="0" indent="0">
              <a:buNone/>
            </a:pPr>
            <a:r>
              <a:rPr lang="en-US" sz="1800" dirty="0"/>
              <a:t>Our promise is to return your aircraft in better condition than it was before the need for service.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5DDBD-C9DB-C11D-3870-5BF828E3A8B8}"/>
              </a:ext>
            </a:extLst>
          </p:cNvPr>
          <p:cNvSpPr txBox="1"/>
          <p:nvPr/>
        </p:nvSpPr>
        <p:spPr>
          <a:xfrm>
            <a:off x="2372265" y="4728967"/>
            <a:ext cx="280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487DC-7C2B-BE9F-1617-376897284F83}"/>
              </a:ext>
            </a:extLst>
          </p:cNvPr>
          <p:cNvSpPr txBox="1"/>
          <p:nvPr/>
        </p:nvSpPr>
        <p:spPr>
          <a:xfrm>
            <a:off x="5477776" y="4080293"/>
            <a:ext cx="309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group of airplanes in a hangar&#10;&#10;Description automatically generated with low confidence">
            <a:extLst>
              <a:ext uri="{FF2B5EF4-FFF2-40B4-BE49-F238E27FC236}">
                <a16:creationId xmlns:a16="http://schemas.microsoft.com/office/drawing/2014/main" id="{3DE2CC42-C59A-4D60-DFB7-0241D29AC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82" y="2691442"/>
            <a:ext cx="3168416" cy="19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ampton_logo_horizontal (1).jpg">
            <a:extLst>
              <a:ext uri="{FF2B5EF4-FFF2-40B4-BE49-F238E27FC236}">
                <a16:creationId xmlns:a16="http://schemas.microsoft.com/office/drawing/2014/main" id="{756679DD-2FAB-4780-743F-9E83C0E95B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273" y="333272"/>
            <a:ext cx="3324811" cy="50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96801-3D96-7F8A-0467-FEF1ADB6038C}"/>
              </a:ext>
            </a:extLst>
          </p:cNvPr>
          <p:cNvSpPr txBox="1"/>
          <p:nvPr/>
        </p:nvSpPr>
        <p:spPr>
          <a:xfrm>
            <a:off x="2060294" y="1296365"/>
            <a:ext cx="553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Hampton Aviation Facilities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5B7B7-B0BF-2526-5582-77B83260EA99}"/>
              </a:ext>
            </a:extLst>
          </p:cNvPr>
          <p:cNvSpPr txBox="1"/>
          <p:nvPr/>
        </p:nvSpPr>
        <p:spPr>
          <a:xfrm>
            <a:off x="960699" y="1932972"/>
            <a:ext cx="331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Military Hangar</a:t>
            </a:r>
          </a:p>
          <a:p>
            <a:pPr algn="ctr"/>
            <a:r>
              <a:rPr lang="en-US" dirty="0"/>
              <a:t>25,000 sq. ft.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B5D5C-6E6E-0F2A-34C2-9BFA7D78CD27}"/>
              </a:ext>
            </a:extLst>
          </p:cNvPr>
          <p:cNvSpPr txBox="1"/>
          <p:nvPr/>
        </p:nvSpPr>
        <p:spPr>
          <a:xfrm>
            <a:off x="5097071" y="1932973"/>
            <a:ext cx="348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General Aviation Hangar</a:t>
            </a:r>
          </a:p>
          <a:p>
            <a:pPr algn="ctr"/>
            <a:r>
              <a:rPr lang="en-US" dirty="0"/>
              <a:t>13,750 sq. ft.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7C14A85-DDF2-AB18-F30E-6E59636A5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39" t="47189" r="32949" b="32393"/>
          <a:stretch/>
        </p:blipFill>
        <p:spPr bwMode="auto">
          <a:xfrm>
            <a:off x="5097072" y="2579303"/>
            <a:ext cx="1837427" cy="1306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Peter\Pictures\2012-12-18 HA Hangar\HA Hangar 003.JPG">
            <a:extLst>
              <a:ext uri="{FF2B5EF4-FFF2-40B4-BE49-F238E27FC236}">
                <a16:creationId xmlns:a16="http://schemas.microsoft.com/office/drawing/2014/main" id="{F19B5779-A869-28FC-E085-4B02A955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5746" y="4434904"/>
            <a:ext cx="2897505" cy="168122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7A7169-56F8-5823-BF48-862E6D4D28A7}"/>
              </a:ext>
            </a:extLst>
          </p:cNvPr>
          <p:cNvSpPr txBox="1"/>
          <p:nvPr/>
        </p:nvSpPr>
        <p:spPr>
          <a:xfrm>
            <a:off x="798653" y="3957479"/>
            <a:ext cx="3112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Paint Hangar</a:t>
            </a:r>
          </a:p>
          <a:p>
            <a:pPr algn="ctr"/>
            <a:r>
              <a:rPr lang="en-US" dirty="0"/>
              <a:t>15,000 sq. ft.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B5B89-8FFA-8912-AE3A-DEEF7FDDE409}"/>
              </a:ext>
            </a:extLst>
          </p:cNvPr>
          <p:cNvSpPr txBox="1"/>
          <p:nvPr/>
        </p:nvSpPr>
        <p:spPr>
          <a:xfrm>
            <a:off x="5736565" y="3898832"/>
            <a:ext cx="2258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Corporate Office</a:t>
            </a:r>
          </a:p>
        </p:txBody>
      </p:sp>
      <p:pic>
        <p:nvPicPr>
          <p:cNvPr id="16" name="Picture 18" descr="C:\Users\Peter\AppData\Local\Microsoft\Windows\Temporary Internet Files\Content.IE5\JEJ5R4LM\IMG_9897.JPG">
            <a:extLst>
              <a:ext uri="{FF2B5EF4-FFF2-40B4-BE49-F238E27FC236}">
                <a16:creationId xmlns:a16="http://schemas.microsoft.com/office/drawing/2014/main" id="{A1306666-ED92-FCE7-2217-F0EB572B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495" y="2565867"/>
            <a:ext cx="2603283" cy="1319531"/>
          </a:xfrm>
          <a:prstGeom prst="rect">
            <a:avLst/>
          </a:prstGeom>
          <a:noFill/>
        </p:spPr>
      </p:pic>
      <p:pic>
        <p:nvPicPr>
          <p:cNvPr id="22" name="Picture 21" descr="A picture containing text, indoor, ceiling, several&#10;&#10;Description automatically generated">
            <a:extLst>
              <a:ext uri="{FF2B5EF4-FFF2-40B4-BE49-F238E27FC236}">
                <a16:creationId xmlns:a16="http://schemas.microsoft.com/office/drawing/2014/main" id="{C49F2973-D21A-400F-A038-D41103A907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4" y="2638294"/>
            <a:ext cx="1915064" cy="1160335"/>
          </a:xfrm>
          <a:prstGeom prst="rect">
            <a:avLst/>
          </a:prstGeom>
        </p:spPr>
      </p:pic>
      <p:pic>
        <p:nvPicPr>
          <p:cNvPr id="24" name="Picture 23" descr="A picture containing plane, airplane, ceiling, ground&#10;&#10;Description automatically generated">
            <a:extLst>
              <a:ext uri="{FF2B5EF4-FFF2-40B4-BE49-F238E27FC236}">
                <a16:creationId xmlns:a16="http://schemas.microsoft.com/office/drawing/2014/main" id="{6CEC376F-34A9-761E-19A3-786B0C986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57" y="2729069"/>
            <a:ext cx="1837427" cy="1069560"/>
          </a:xfrm>
          <a:prstGeom prst="rect">
            <a:avLst/>
          </a:prstGeom>
        </p:spPr>
      </p:pic>
      <p:pic>
        <p:nvPicPr>
          <p:cNvPr id="26" name="Picture 25" descr="A picture containing sky, ground, outdoor, tarmac&#10;&#10;Description automatically generated">
            <a:extLst>
              <a:ext uri="{FF2B5EF4-FFF2-40B4-BE49-F238E27FC236}">
                <a16:creationId xmlns:a16="http://schemas.microsoft.com/office/drawing/2014/main" id="{E4CF7CEB-AFB9-C5C6-58EE-D0B3C9ED95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" b="23146"/>
          <a:stretch/>
        </p:blipFill>
        <p:spPr>
          <a:xfrm>
            <a:off x="514329" y="4629858"/>
            <a:ext cx="2454298" cy="1486270"/>
          </a:xfrm>
          <a:prstGeom prst="rect">
            <a:avLst/>
          </a:prstGeom>
        </p:spPr>
      </p:pic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77E577-4C9C-6F1B-276A-A4E82780010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426" t="41637" r="21217" b="48754"/>
          <a:stretch/>
        </p:blipFill>
        <p:spPr bwMode="auto">
          <a:xfrm>
            <a:off x="2777705" y="4825748"/>
            <a:ext cx="1846053" cy="1031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62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3" y="286603"/>
            <a:ext cx="837972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Points of Contact</a:t>
            </a:r>
          </a:p>
          <a:p>
            <a:endParaRPr lang="en-US" sz="800" b="1" dirty="0"/>
          </a:p>
          <a:p>
            <a:r>
              <a:rPr lang="en-US" sz="1000" b="1" dirty="0"/>
              <a:t>Larry Davis,</a:t>
            </a:r>
            <a:r>
              <a:rPr lang="en-US" sz="1000" dirty="0"/>
              <a:t> </a:t>
            </a:r>
            <a:r>
              <a:rPr lang="en-US" sz="1000" b="1" i="1" dirty="0"/>
              <a:t>President</a:t>
            </a:r>
            <a:r>
              <a:rPr lang="en-US" sz="1000" dirty="0"/>
              <a:t>	                                              	(479) 394-5290 </a:t>
            </a:r>
          </a:p>
          <a:p>
            <a:r>
              <a:rPr lang="en-US" sz="1000" dirty="0"/>
              <a:t>    Acting as:</a:t>
            </a:r>
          </a:p>
          <a:p>
            <a:r>
              <a:rPr lang="en-US" sz="1000" dirty="0"/>
              <a:t>        Director of Maintenance (DOM)</a:t>
            </a:r>
          </a:p>
          <a:p>
            <a:r>
              <a:rPr lang="en-US" sz="1000" dirty="0"/>
              <a:t>        Director of Operations</a:t>
            </a:r>
          </a:p>
          <a:p>
            <a:r>
              <a:rPr lang="en-US" sz="1000" dirty="0"/>
              <a:t>        Contractor’s Requesting Official (CRO)</a:t>
            </a:r>
          </a:p>
          <a:p>
            <a:endParaRPr lang="en-US" sz="1000" b="1" dirty="0"/>
          </a:p>
          <a:p>
            <a:r>
              <a:rPr lang="en-US" sz="1000" b="1" dirty="0"/>
              <a:t>Peter Herr,</a:t>
            </a:r>
            <a:r>
              <a:rPr lang="en-US" sz="1000" dirty="0"/>
              <a:t> </a:t>
            </a:r>
            <a:r>
              <a:rPr lang="en-US" sz="1000" b="1" i="1" dirty="0"/>
              <a:t>Director &amp; Avionics Manager (QAM)	</a:t>
            </a:r>
            <a:r>
              <a:rPr lang="en-US" sz="1000" dirty="0"/>
              <a:t>  (479) 394-5290</a:t>
            </a:r>
          </a:p>
          <a:p>
            <a:r>
              <a:rPr lang="en-US" sz="1000" dirty="0"/>
              <a:t>    Acting as:</a:t>
            </a:r>
          </a:p>
          <a:p>
            <a:r>
              <a:rPr lang="en-US" sz="1000" dirty="0"/>
              <a:t>         Quality Assurance Manager</a:t>
            </a:r>
          </a:p>
          <a:p>
            <a:r>
              <a:rPr lang="en-US" sz="1000" dirty="0"/>
              <a:t>         Chief Inspector</a:t>
            </a:r>
          </a:p>
          <a:p>
            <a:r>
              <a:rPr lang="en-US" sz="1000" dirty="0"/>
              <a:t>         Aviation Safety Official (ASO)</a:t>
            </a:r>
          </a:p>
          <a:p>
            <a:r>
              <a:rPr lang="en-US" sz="1000" dirty="0"/>
              <a:t>         </a:t>
            </a:r>
          </a:p>
          <a:p>
            <a:r>
              <a:rPr lang="en-US" sz="1000" b="1" dirty="0"/>
              <a:t>David Phelps,</a:t>
            </a:r>
            <a:r>
              <a:rPr lang="en-US" sz="1000" dirty="0"/>
              <a:t> </a:t>
            </a:r>
            <a:r>
              <a:rPr lang="en-US" sz="1000" b="1" i="1" dirty="0"/>
              <a:t>Maintenance Manager                    	</a:t>
            </a:r>
            <a:r>
              <a:rPr lang="en-US" sz="1000" dirty="0"/>
              <a:t>(479) 394-5290</a:t>
            </a:r>
          </a:p>
          <a:p>
            <a:r>
              <a:rPr lang="en-US" sz="1000" dirty="0"/>
              <a:t>    Acting as:		         </a:t>
            </a:r>
          </a:p>
          <a:p>
            <a:r>
              <a:rPr lang="en-US" sz="1000" dirty="0"/>
              <a:t>        Maintenance Manager</a:t>
            </a:r>
          </a:p>
          <a:p>
            <a:endParaRPr lang="en-US" sz="1000" b="1" dirty="0"/>
          </a:p>
          <a:p>
            <a:r>
              <a:rPr lang="en-US" sz="1000" b="1" dirty="0"/>
              <a:t>Greg Davis</a:t>
            </a:r>
            <a:r>
              <a:rPr lang="en-US" sz="1000" i="1" dirty="0"/>
              <a:t>, </a:t>
            </a:r>
            <a:r>
              <a:rPr lang="en-US" sz="1000" b="1" i="1" dirty="0"/>
              <a:t>Assistant Maintenance Manager                    	</a:t>
            </a:r>
            <a:r>
              <a:rPr lang="en-US" sz="1000" dirty="0"/>
              <a:t>(479) 394-5290</a:t>
            </a:r>
          </a:p>
          <a:p>
            <a:r>
              <a:rPr lang="en-US" sz="1000" dirty="0"/>
              <a:t>    Acting as:		         </a:t>
            </a:r>
          </a:p>
          <a:p>
            <a:r>
              <a:rPr lang="en-US" sz="1000" dirty="0"/>
              <a:t>        Assistant Maintenance Manager</a:t>
            </a:r>
          </a:p>
          <a:p>
            <a:endParaRPr lang="en-US" sz="1000" b="1" dirty="0"/>
          </a:p>
          <a:p>
            <a:r>
              <a:rPr lang="en-US" sz="1000" b="1" dirty="0"/>
              <a:t>Bill Dunlap,</a:t>
            </a:r>
            <a:r>
              <a:rPr lang="en-US" sz="1000" dirty="0"/>
              <a:t> Parts &amp; Logistics Manager</a:t>
            </a:r>
            <a:r>
              <a:rPr lang="en-US" sz="1000" b="1" i="1" dirty="0"/>
              <a:t>                    	</a:t>
            </a:r>
            <a:r>
              <a:rPr lang="en-US" sz="1000" dirty="0"/>
              <a:t>(479) 394-5290</a:t>
            </a:r>
          </a:p>
          <a:p>
            <a:r>
              <a:rPr lang="en-US" sz="1000" dirty="0"/>
              <a:t>    Acting as:		         </a:t>
            </a:r>
          </a:p>
          <a:p>
            <a:r>
              <a:rPr lang="en-US" sz="1000" dirty="0"/>
              <a:t>         Parts/Tool Room Manager</a:t>
            </a:r>
          </a:p>
          <a:p>
            <a:endParaRPr lang="en-US" sz="1000" dirty="0"/>
          </a:p>
          <a:p>
            <a:r>
              <a:rPr lang="en-US" sz="1000" b="1" dirty="0"/>
              <a:t>Cedrick Stampley,</a:t>
            </a:r>
            <a:r>
              <a:rPr lang="en-US" sz="1000" dirty="0"/>
              <a:t> </a:t>
            </a:r>
            <a:r>
              <a:rPr lang="en-US" sz="1000" b="1" i="1" dirty="0"/>
              <a:t>FOD &amp; Safety Manager                    	</a:t>
            </a:r>
            <a:r>
              <a:rPr lang="en-US" sz="1000" dirty="0"/>
              <a:t>(479) 394-5290</a:t>
            </a:r>
          </a:p>
          <a:p>
            <a:r>
              <a:rPr lang="en-US" sz="1000" dirty="0"/>
              <a:t>    Acting as:		         </a:t>
            </a:r>
          </a:p>
          <a:p>
            <a:r>
              <a:rPr lang="en-US" sz="1000" dirty="0"/>
              <a:t>         FOD &amp; Safety Manager</a:t>
            </a:r>
          </a:p>
          <a:p>
            <a:r>
              <a:rPr lang="en-US" sz="1000" dirty="0"/>
              <a:t>         </a:t>
            </a:r>
          </a:p>
          <a:p>
            <a:r>
              <a:rPr lang="en-US" sz="1000" b="1" dirty="0"/>
              <a:t>Phyllis Caldwell,</a:t>
            </a:r>
            <a:r>
              <a:rPr lang="en-US" sz="1000" dirty="0"/>
              <a:t> </a:t>
            </a:r>
            <a:r>
              <a:rPr lang="en-US" sz="1000" b="1" i="1" dirty="0"/>
              <a:t>Office Manager                                  	</a:t>
            </a:r>
            <a:r>
              <a:rPr lang="en-US" sz="1000" dirty="0"/>
              <a:t>(479) 394-5290</a:t>
            </a:r>
            <a:endParaRPr lang="en-US" sz="1000" b="1" i="1" dirty="0"/>
          </a:p>
          <a:p>
            <a:endParaRPr lang="en-US" sz="800" dirty="0"/>
          </a:p>
          <a:p>
            <a:endParaRPr lang="en-US" sz="8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7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Reliable Support for Special Mission Aircraft Across the Armed Forces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2" y="1883392"/>
            <a:ext cx="8898530" cy="920193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2000" dirty="0"/>
              <a:t>Special Missions   </a:t>
            </a:r>
          </a:p>
          <a:p>
            <a:r>
              <a:rPr lang="en-US" sz="2000" dirty="0"/>
              <a:t>ISR Aircraft                             </a:t>
            </a:r>
          </a:p>
          <a:p>
            <a:r>
              <a:rPr lang="en-US" sz="2000" dirty="0"/>
              <a:t>Advanced Training</a:t>
            </a:r>
          </a:p>
          <a:p>
            <a:r>
              <a:rPr lang="en-US" sz="2000" dirty="0"/>
              <a:t>Search &amp; Rescue</a:t>
            </a:r>
          </a:p>
          <a:p>
            <a:pPr lvl="1"/>
            <a:endParaRPr lang="en-US" sz="2000" dirty="0"/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5B010-30D7-6793-538E-2D35A77F7BEB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2FDAB711-920F-E960-F524-B37C4E45F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7" t="23686" r="18832" b="30540"/>
          <a:stretch/>
        </p:blipFill>
        <p:spPr bwMode="auto">
          <a:xfrm>
            <a:off x="491318" y="2818429"/>
            <a:ext cx="7884931" cy="3021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34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Authorized Dealer &amp; Installer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3683" y="1794294"/>
            <a:ext cx="8393502" cy="4517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HAWCS is an authorized dealer &amp; installer for the following: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A138D-6CEA-1C83-6348-945BB54C3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36" t="30506" r="14557" b="32835"/>
          <a:stretch/>
        </p:blipFill>
        <p:spPr>
          <a:xfrm>
            <a:off x="491319" y="2399261"/>
            <a:ext cx="7529937" cy="3912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Our Experience &amp; Core Competencies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2" y="1883392"/>
            <a:ext cx="4637081" cy="4405265"/>
          </a:xfrm>
        </p:spPr>
        <p:txBody>
          <a:bodyPr numCol="1">
            <a:normAutofit fontScale="47500" lnSpcReduction="20000"/>
          </a:bodyPr>
          <a:lstStyle/>
          <a:p>
            <a:r>
              <a:rPr lang="en-US" sz="2000" dirty="0"/>
              <a:t>Special Mission Program Start-up  </a:t>
            </a:r>
          </a:p>
          <a:p>
            <a:r>
              <a:rPr lang="en-US" sz="2000" dirty="0"/>
              <a:t>Structural Modifications and Upgrades                             </a:t>
            </a:r>
          </a:p>
          <a:p>
            <a:r>
              <a:rPr lang="en-US" sz="2000" dirty="0"/>
              <a:t>Structural Component Change</a:t>
            </a:r>
          </a:p>
          <a:p>
            <a:r>
              <a:rPr lang="en-US" sz="2000" dirty="0"/>
              <a:t>Inspections and NDT</a:t>
            </a:r>
          </a:p>
          <a:p>
            <a:r>
              <a:rPr lang="en-US" sz="2000" dirty="0"/>
              <a:t>Full Strip and Paint</a:t>
            </a:r>
          </a:p>
          <a:p>
            <a:r>
              <a:rPr lang="en-US" sz="2000" dirty="0"/>
              <a:t>Interior Refurbishment </a:t>
            </a:r>
          </a:p>
          <a:p>
            <a:r>
              <a:rPr lang="en-US" sz="2000" dirty="0"/>
              <a:t>Maintenance Test Flights </a:t>
            </a:r>
          </a:p>
          <a:p>
            <a:r>
              <a:rPr lang="en-US" sz="2000" dirty="0"/>
              <a:t>Damaged Aircraft Retrieval</a:t>
            </a:r>
          </a:p>
          <a:p>
            <a:r>
              <a:rPr lang="en-US" sz="2000" dirty="0"/>
              <a:t>Damage Assessment and Consulting</a:t>
            </a:r>
          </a:p>
          <a:p>
            <a:r>
              <a:rPr lang="en-US" sz="2000" dirty="0"/>
              <a:t>Global On-site Support</a:t>
            </a:r>
          </a:p>
          <a:p>
            <a:r>
              <a:rPr lang="en-US" sz="2000" dirty="0"/>
              <a:t>Certified Welding</a:t>
            </a:r>
          </a:p>
          <a:p>
            <a:r>
              <a:rPr lang="en-US" sz="2000" dirty="0"/>
              <a:t>Avionics</a:t>
            </a:r>
          </a:p>
          <a:p>
            <a:pPr lvl="1"/>
            <a:endParaRPr lang="en-US" sz="2000" dirty="0"/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5B010-30D7-6793-538E-2D35A77F7BEB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408BD34-9B28-94F3-B0CA-75CFA2AE1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4" t="37387" r="22200" b="11512"/>
          <a:stretch/>
        </p:blipFill>
        <p:spPr bwMode="auto">
          <a:xfrm>
            <a:off x="5531891" y="1777042"/>
            <a:ext cx="3120789" cy="3975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185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Our Qualifications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0" y="2639028"/>
            <a:ext cx="8044407" cy="3649629"/>
          </a:xfrm>
        </p:spPr>
        <p:txBody>
          <a:bodyPr numCol="1">
            <a:normAutofit/>
          </a:bodyPr>
          <a:lstStyle/>
          <a:p>
            <a:r>
              <a:rPr lang="en-US" sz="2000" dirty="0"/>
              <a:t>8210.1C Compliant</a:t>
            </a:r>
          </a:p>
          <a:p>
            <a:r>
              <a:rPr lang="en-US" sz="2000" dirty="0"/>
              <a:t>NAS3306, NFPA 409 Compliant Strip &amp; Paint Facility</a:t>
            </a:r>
          </a:p>
          <a:p>
            <a:r>
              <a:rPr lang="en-US" sz="2000" dirty="0"/>
              <a:t>Certified Repair Station # 2HVR792B</a:t>
            </a:r>
          </a:p>
          <a:p>
            <a:r>
              <a:rPr lang="en-US" sz="2000" dirty="0"/>
              <a:t>Cage Code # 6UYT2</a:t>
            </a:r>
          </a:p>
          <a:p>
            <a:r>
              <a:rPr lang="en-US" sz="2000" dirty="0"/>
              <a:t>700 Years Combined Experience</a:t>
            </a:r>
          </a:p>
          <a:p>
            <a:r>
              <a:rPr lang="en-US" sz="2000" dirty="0"/>
              <a:t>53,750 Square Feet of Maintenance Space</a:t>
            </a:r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1B64DB-531F-242C-4A76-42C60AC2B101}"/>
              </a:ext>
            </a:extLst>
          </p:cNvPr>
          <p:cNvSpPr txBox="1"/>
          <p:nvPr/>
        </p:nvSpPr>
        <p:spPr>
          <a:xfrm>
            <a:off x="625032" y="1863524"/>
            <a:ext cx="804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Hampton Aviation has been serving Prime Contractors and the </a:t>
            </a:r>
          </a:p>
          <a:p>
            <a:r>
              <a:rPr lang="en-US" b="1" dirty="0"/>
              <a:t>US Government as a Heavy Maintenance Facility Since 2003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850EAA4-36FB-99A5-E3BD-F9479BAC5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46" t="32047" r="17829" b="44942"/>
          <a:stretch/>
        </p:blipFill>
        <p:spPr bwMode="auto">
          <a:xfrm>
            <a:off x="5798916" y="3724092"/>
            <a:ext cx="2720054" cy="1755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45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Government Assets Supported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0" y="2349662"/>
            <a:ext cx="8044407" cy="3938996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2000" dirty="0"/>
              <a:t>US Air Force</a:t>
            </a:r>
          </a:p>
          <a:p>
            <a:r>
              <a:rPr lang="en-US" sz="2000" dirty="0"/>
              <a:t>US Army</a:t>
            </a:r>
          </a:p>
          <a:p>
            <a:r>
              <a:rPr lang="en-US" sz="2000" dirty="0"/>
              <a:t>US Navy</a:t>
            </a:r>
          </a:p>
          <a:p>
            <a:r>
              <a:rPr lang="en-US" sz="2000" dirty="0"/>
              <a:t>US Marines</a:t>
            </a:r>
          </a:p>
          <a:p>
            <a:r>
              <a:rPr lang="en-US" sz="2000" dirty="0"/>
              <a:t>US Drug Enforcement Administration</a:t>
            </a:r>
          </a:p>
          <a:p>
            <a:r>
              <a:rPr lang="en-US" sz="2000" dirty="0"/>
              <a:t>State of Arkansas</a:t>
            </a:r>
          </a:p>
          <a:p>
            <a:r>
              <a:rPr lang="en-US" sz="2000" dirty="0"/>
              <a:t>Arkansas Forestry Commission</a:t>
            </a:r>
          </a:p>
          <a:p>
            <a:r>
              <a:rPr lang="en-US" sz="2000" dirty="0"/>
              <a:t>State of Louisiana</a:t>
            </a:r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1B64DB-531F-242C-4A76-42C60AC2B101}"/>
              </a:ext>
            </a:extLst>
          </p:cNvPr>
          <p:cNvSpPr txBox="1"/>
          <p:nvPr/>
        </p:nvSpPr>
        <p:spPr>
          <a:xfrm>
            <a:off x="625030" y="1863524"/>
            <a:ext cx="804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partial list includes: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C15E72C-3072-93AE-147D-0D8C74746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53" t="23687" r="19728" b="16377"/>
          <a:stretch/>
        </p:blipFill>
        <p:spPr bwMode="auto">
          <a:xfrm>
            <a:off x="5301205" y="1863524"/>
            <a:ext cx="3090441" cy="4271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673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44475"/>
            <a:ext cx="7754156" cy="133985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/>
              <a:t>Services Offered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030" y="1940944"/>
            <a:ext cx="8044407" cy="4390846"/>
          </a:xfrm>
        </p:spPr>
        <p:txBody>
          <a:bodyPr numCol="2">
            <a:normAutofit fontScale="62500" lnSpcReduction="20000"/>
          </a:bodyPr>
          <a:lstStyle/>
          <a:p>
            <a:r>
              <a:rPr lang="en-US" sz="2000" b="1" dirty="0"/>
              <a:t>Structural Repair</a:t>
            </a:r>
          </a:p>
          <a:p>
            <a:pPr lvl="1"/>
            <a:r>
              <a:rPr lang="en-US" sz="1800" dirty="0"/>
              <a:t>Major structural repair</a:t>
            </a:r>
          </a:p>
          <a:p>
            <a:pPr lvl="1"/>
            <a:r>
              <a:rPr lang="en-US" sz="1800" dirty="0"/>
              <a:t>Flight controls rebuild</a:t>
            </a:r>
          </a:p>
          <a:p>
            <a:r>
              <a:rPr lang="en-US" sz="2000" b="1" dirty="0"/>
              <a:t>Modifications</a:t>
            </a:r>
          </a:p>
          <a:p>
            <a:pPr lvl="1"/>
            <a:r>
              <a:rPr lang="en-US" sz="1800" dirty="0"/>
              <a:t>Certified </a:t>
            </a:r>
            <a:r>
              <a:rPr lang="en-US" sz="1800" dirty="0" err="1"/>
              <a:t>Frakes</a:t>
            </a:r>
            <a:r>
              <a:rPr lang="en-US" sz="1800" dirty="0"/>
              <a:t> Exhaust kit</a:t>
            </a:r>
          </a:p>
          <a:p>
            <a:pPr lvl="1"/>
            <a:r>
              <a:rPr lang="en-US" sz="1800" dirty="0"/>
              <a:t>Fuselage to wing attach angles kit</a:t>
            </a:r>
          </a:p>
          <a:p>
            <a:pPr lvl="1"/>
            <a:r>
              <a:rPr lang="en-US" sz="1800" dirty="0"/>
              <a:t>Empennage inspection panels kit</a:t>
            </a:r>
          </a:p>
          <a:p>
            <a:pPr lvl="1"/>
            <a:r>
              <a:rPr lang="en-US" sz="1800" dirty="0"/>
              <a:t>Main wing spar access panels kit</a:t>
            </a:r>
          </a:p>
          <a:p>
            <a:pPr lvl="1"/>
            <a:r>
              <a:rPr lang="en-US" sz="1800" dirty="0"/>
              <a:t>Door reinforcement </a:t>
            </a:r>
            <a:r>
              <a:rPr lang="en-US" sz="1800" dirty="0" err="1"/>
              <a:t>doubler</a:t>
            </a:r>
            <a:r>
              <a:rPr lang="en-US" sz="1800" dirty="0"/>
              <a:t> kit</a:t>
            </a:r>
          </a:p>
          <a:p>
            <a:r>
              <a:rPr lang="en-US" sz="2000" b="1" dirty="0"/>
              <a:t>Specialty Services</a:t>
            </a:r>
          </a:p>
          <a:p>
            <a:pPr lvl="1"/>
            <a:r>
              <a:rPr lang="en-US" sz="1800" dirty="0"/>
              <a:t>Airframe parts fabrication</a:t>
            </a:r>
          </a:p>
          <a:p>
            <a:pPr lvl="1"/>
            <a:r>
              <a:rPr lang="en-US" sz="1800" dirty="0"/>
              <a:t>Tooling fabrication specificity</a:t>
            </a:r>
          </a:p>
          <a:p>
            <a:pPr lvl="1"/>
            <a:r>
              <a:rPr lang="en-US" sz="1800" dirty="0"/>
              <a:t>Airframe symmetry inspections</a:t>
            </a:r>
          </a:p>
          <a:p>
            <a:pPr lvl="1"/>
            <a:r>
              <a:rPr lang="en-US" sz="1800" dirty="0"/>
              <a:t>Airframe corrosion inspections</a:t>
            </a:r>
          </a:p>
          <a:p>
            <a:pPr lvl="1"/>
            <a:r>
              <a:rPr lang="en-US" sz="1800" dirty="0"/>
              <a:t>Experience in system troubleshooting</a:t>
            </a:r>
          </a:p>
          <a:p>
            <a:pPr lvl="1"/>
            <a:r>
              <a:rPr lang="en-US" sz="1800" dirty="0"/>
              <a:t>Complete aircraft restoration</a:t>
            </a:r>
          </a:p>
          <a:p>
            <a:pPr lvl="1"/>
            <a:r>
              <a:rPr lang="en-US" sz="1800" dirty="0"/>
              <a:t>Certified welding</a:t>
            </a:r>
          </a:p>
          <a:p>
            <a:pPr lvl="1"/>
            <a:r>
              <a:rPr lang="en-US" sz="1800" dirty="0"/>
              <a:t>Avionics</a:t>
            </a:r>
          </a:p>
          <a:p>
            <a:r>
              <a:rPr lang="en-US" sz="2000" b="1" dirty="0"/>
              <a:t>Paint</a:t>
            </a:r>
          </a:p>
          <a:p>
            <a:pPr lvl="1"/>
            <a:r>
              <a:rPr lang="en-US" sz="1800" dirty="0"/>
              <a:t>Complete chemical strip and paint</a:t>
            </a:r>
          </a:p>
          <a:p>
            <a:pPr lvl="1"/>
            <a:r>
              <a:rPr lang="en-US" sz="1800" dirty="0"/>
              <a:t>15,000 sq. ft., NAS3306, NFPA 409 compliant</a:t>
            </a:r>
          </a:p>
          <a:p>
            <a:r>
              <a:rPr lang="en-US" sz="2000" b="1" dirty="0"/>
              <a:t>Maintenance</a:t>
            </a:r>
          </a:p>
          <a:p>
            <a:pPr lvl="1"/>
            <a:r>
              <a:rPr lang="en-US" sz="1800" dirty="0"/>
              <a:t>Heavy maintenance</a:t>
            </a:r>
          </a:p>
          <a:p>
            <a:pPr lvl="1"/>
            <a:r>
              <a:rPr lang="en-US" sz="1800" dirty="0"/>
              <a:t>Annual, 100 hour, and phase inspections</a:t>
            </a:r>
          </a:p>
          <a:p>
            <a:pPr lvl="1"/>
            <a:r>
              <a:rPr lang="en-US" sz="1800" dirty="0"/>
              <a:t>Landing gear system rigging</a:t>
            </a:r>
          </a:p>
          <a:p>
            <a:pPr lvl="1"/>
            <a:r>
              <a:rPr lang="en-US" sz="1800" dirty="0"/>
              <a:t>Power plant maintenance</a:t>
            </a:r>
          </a:p>
          <a:p>
            <a:r>
              <a:rPr lang="en-US" sz="2000" b="1" dirty="0"/>
              <a:t>Coordinated Services on Field</a:t>
            </a:r>
          </a:p>
          <a:p>
            <a:pPr lvl="1"/>
            <a:r>
              <a:rPr lang="en-US" sz="1800" dirty="0"/>
              <a:t>Piston engine overhaul </a:t>
            </a:r>
          </a:p>
          <a:p>
            <a:pPr lvl="1"/>
            <a:r>
              <a:rPr lang="en-US" sz="1800" dirty="0"/>
              <a:t>Complete interior refurbishment</a:t>
            </a:r>
          </a:p>
          <a:p>
            <a:pPr lvl="1"/>
            <a:r>
              <a:rPr lang="en-US" sz="1800" dirty="0"/>
              <a:t>Accessory/component overhaul</a:t>
            </a:r>
          </a:p>
          <a:p>
            <a:pPr lvl="1"/>
            <a:r>
              <a:rPr lang="en-US" sz="1800" dirty="0"/>
              <a:t>Retrieval and delivery</a:t>
            </a:r>
          </a:p>
          <a:p>
            <a:pPr lvl="1"/>
            <a:r>
              <a:rPr lang="en-US" sz="1800" dirty="0"/>
              <a:t>Propeller overhaul (off-field)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22" descr="Hampton_logo_horizontal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257175"/>
            <a:ext cx="260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876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1535</TotalTime>
  <Words>666</Words>
  <Application>Microsoft Office PowerPoint</Application>
  <PresentationFormat>On-screen Show (4:3)</PresentationFormat>
  <Paragraphs>150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Brush Script MT</vt:lpstr>
      <vt:lpstr>Calibri</vt:lpstr>
      <vt:lpstr>Cordia New</vt:lpstr>
      <vt:lpstr>CordiaUPC</vt:lpstr>
      <vt:lpstr>Posterama Text SemiBold</vt:lpstr>
      <vt:lpstr>Capital</vt:lpstr>
      <vt:lpstr>PowerPoint Presentation</vt:lpstr>
      <vt:lpstr>PowerPoint Presentation</vt:lpstr>
      <vt:lpstr>PowerPoint Presentation</vt:lpstr>
      <vt:lpstr> Reliable Support for Special Mission Aircraft Across the Armed Forces</vt:lpstr>
      <vt:lpstr> Authorized Dealer &amp; Installer</vt:lpstr>
      <vt:lpstr> Our Experience &amp; Core Competencies</vt:lpstr>
      <vt:lpstr> Our Qualifications</vt:lpstr>
      <vt:lpstr> Government Assets Supported</vt:lpstr>
      <vt:lpstr> Services Offered</vt:lpstr>
      <vt:lpstr> Tool Design and Development Capabilities</vt:lpstr>
      <vt:lpstr> Performance</vt:lpstr>
      <vt:lpstr> Our Promise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Brianna Cook</dc:creator>
  <cp:lastModifiedBy>Lisa Walker</cp:lastModifiedBy>
  <cp:revision>112</cp:revision>
  <cp:lastPrinted>2022-09-15T16:19:40Z</cp:lastPrinted>
  <dcterms:created xsi:type="dcterms:W3CDTF">2013-09-30T17:25:36Z</dcterms:created>
  <dcterms:modified xsi:type="dcterms:W3CDTF">2022-09-16T15:41:37Z</dcterms:modified>
</cp:coreProperties>
</file>